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4" r:id="rId4"/>
    <p:sldId id="257" r:id="rId5"/>
    <p:sldId id="258" r:id="rId6"/>
    <p:sldId id="259" r:id="rId7"/>
    <p:sldId id="260" r:id="rId8"/>
    <p:sldId id="261" r:id="rId9"/>
    <p:sldId id="262" r:id="rId10"/>
    <p:sldId id="263" r:id="rId11"/>
    <p:sldId id="266" r:id="rId12"/>
    <p:sldId id="267" r:id="rId13"/>
    <p:sldId id="268" r:id="rId14"/>
    <p:sldId id="272" r:id="rId15"/>
    <p:sldId id="269"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66"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E5540-2FC4-42EA-8F11-425097A3D1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6A0F56-B212-4FF3-95CE-95BEAF75E4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9FCC09-2243-410B-93E9-E5F840A1AC62}"/>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5" name="Footer Placeholder 4">
            <a:extLst>
              <a:ext uri="{FF2B5EF4-FFF2-40B4-BE49-F238E27FC236}">
                <a16:creationId xmlns:a16="http://schemas.microsoft.com/office/drawing/2014/main" id="{53DAE9CF-13EA-477E-97EE-139CD77CCA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D8A3FC-4333-4329-8267-AAF9C339C174}"/>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3163175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AB24-FF4B-4500-8D27-0851024289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CFC4A4-6376-42AD-B8AF-5FBF78A752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575709-7E70-4D74-BEA1-37134F9C1C01}"/>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5" name="Footer Placeholder 4">
            <a:extLst>
              <a:ext uri="{FF2B5EF4-FFF2-40B4-BE49-F238E27FC236}">
                <a16:creationId xmlns:a16="http://schemas.microsoft.com/office/drawing/2014/main" id="{F1B6CA5D-119C-4328-AED8-81E53FBF17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CD98C3-3374-4F78-935F-28F6F43A125A}"/>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3016107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E4C140-51E3-4C56-AD05-6AADCD0811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BBB9F4-1C92-44DD-B8C8-4A6682EE78F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3D27AB-A8F0-48E5-BA19-28A36CEBFB4C}"/>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5" name="Footer Placeholder 4">
            <a:extLst>
              <a:ext uri="{FF2B5EF4-FFF2-40B4-BE49-F238E27FC236}">
                <a16:creationId xmlns:a16="http://schemas.microsoft.com/office/drawing/2014/main" id="{3A5719E5-DC64-41C0-B355-2D09F6E486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3B59AB-8B01-4C36-99BC-549FE70064E9}"/>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140734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8AE2F-5C9F-499C-A30C-13AAF81C17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DBC0EA-F7A1-4AC7-B61F-1E74CEB73B5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96BACE-252C-4A7F-8525-A80297B5039D}"/>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5" name="Footer Placeholder 4">
            <a:extLst>
              <a:ext uri="{FF2B5EF4-FFF2-40B4-BE49-F238E27FC236}">
                <a16:creationId xmlns:a16="http://schemas.microsoft.com/office/drawing/2014/main" id="{287BF8D8-1BC9-4BFF-9847-0BEB96B467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ED2C9F-037E-4363-B6B0-10CADE4F3DDB}"/>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1140468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469E5-5D7F-45B6-90E6-BDD213B95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AEAAF9-A51E-4E76-9177-4D5B5CD307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389AF10-2CE0-4001-A246-2F10DBD26B8E}"/>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5" name="Footer Placeholder 4">
            <a:extLst>
              <a:ext uri="{FF2B5EF4-FFF2-40B4-BE49-F238E27FC236}">
                <a16:creationId xmlns:a16="http://schemas.microsoft.com/office/drawing/2014/main" id="{2CDEE821-7A46-4F6C-A6DF-AE2E071680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6ADD11-969D-4F38-9DC6-F2A59AD073F8}"/>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118454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4E6FB-EB11-4BC3-9A58-25C8676AF7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DC1666-7495-4E85-BE28-BE6756770B2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3D0F8D-9C55-458A-B285-8913C56353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5AA9BD-38A4-48B9-A91A-1AACD71046BD}"/>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6" name="Footer Placeholder 5">
            <a:extLst>
              <a:ext uri="{FF2B5EF4-FFF2-40B4-BE49-F238E27FC236}">
                <a16:creationId xmlns:a16="http://schemas.microsoft.com/office/drawing/2014/main" id="{D7F6C9F3-F1C0-46C9-843A-419EFFBFCE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8D09F0-A9A5-47C5-BE18-154A22AD0FCC}"/>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401749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1D870-D90C-4A30-9F32-5C9EC1F785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6E6F16-9B89-4B1D-A1F2-20F29D8DEA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52CD525-344B-42B0-9347-E638F8B56E8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CC23AB-81EA-4BCA-927C-E18EB1A78C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CC526CD-EE7E-43CB-BD16-9F084D13865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7AA44C-7250-4301-AEB4-72D584150C14}"/>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8" name="Footer Placeholder 7">
            <a:extLst>
              <a:ext uri="{FF2B5EF4-FFF2-40B4-BE49-F238E27FC236}">
                <a16:creationId xmlns:a16="http://schemas.microsoft.com/office/drawing/2014/main" id="{8F1BAB66-D17A-4FF4-B962-564A36E7AC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5A0155-A05F-4EE6-988D-A2CC8D74827B}"/>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2992809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AAECF-7C8D-46D6-944D-D758E3B2A6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18E32D-518E-452D-9EC3-2C9074BD78B2}"/>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4" name="Footer Placeholder 3">
            <a:extLst>
              <a:ext uri="{FF2B5EF4-FFF2-40B4-BE49-F238E27FC236}">
                <a16:creationId xmlns:a16="http://schemas.microsoft.com/office/drawing/2014/main" id="{3162C872-AA14-4ACB-B3D5-7910E16054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43414D-E174-443E-A70D-9D70034A333C}"/>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2177885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EDC09C-4079-4FB2-A346-6FAD354824A2}"/>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3" name="Footer Placeholder 2">
            <a:extLst>
              <a:ext uri="{FF2B5EF4-FFF2-40B4-BE49-F238E27FC236}">
                <a16:creationId xmlns:a16="http://schemas.microsoft.com/office/drawing/2014/main" id="{9F78F4FE-29D2-444C-A191-8CC00F4733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8CEBF0-9125-42C1-B38B-D6D786201D98}"/>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110785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80A43-340B-4134-ACFB-E3A2B390F8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39D732-5925-47CF-AA30-96EF76E949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CD1981-A56E-4FF0-93C5-3171349A6E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7AACA40-D388-4607-9CC1-7428B6F20DB0}"/>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6" name="Footer Placeholder 5">
            <a:extLst>
              <a:ext uri="{FF2B5EF4-FFF2-40B4-BE49-F238E27FC236}">
                <a16:creationId xmlns:a16="http://schemas.microsoft.com/office/drawing/2014/main" id="{9D0F74BC-E50F-41CE-9092-E328BD136D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CD076F-158D-411C-91FB-3A3944C06DA3}"/>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777878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F22F-3912-4120-B2D8-958EC180D1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EBC99D-15B0-4941-B4C0-5BC448C5B7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7E7842-CA96-4974-84D1-AD8990852D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C6786A-A545-4704-99C9-6C31126B34AB}"/>
              </a:ext>
            </a:extLst>
          </p:cNvPr>
          <p:cNvSpPr>
            <a:spLocks noGrp="1"/>
          </p:cNvSpPr>
          <p:nvPr>
            <p:ph type="dt" sz="half" idx="10"/>
          </p:nvPr>
        </p:nvSpPr>
        <p:spPr/>
        <p:txBody>
          <a:bodyPr/>
          <a:lstStyle/>
          <a:p>
            <a:fld id="{DEB77749-A2C4-4E90-87B8-A6FE63C4CDC0}" type="datetimeFigureOut">
              <a:rPr lang="en-US" smtClean="0"/>
              <a:t>18-Mar-20</a:t>
            </a:fld>
            <a:endParaRPr lang="en-US"/>
          </a:p>
        </p:txBody>
      </p:sp>
      <p:sp>
        <p:nvSpPr>
          <p:cNvPr id="6" name="Footer Placeholder 5">
            <a:extLst>
              <a:ext uri="{FF2B5EF4-FFF2-40B4-BE49-F238E27FC236}">
                <a16:creationId xmlns:a16="http://schemas.microsoft.com/office/drawing/2014/main" id="{A1B96E2B-94E9-4C20-B3B1-8C7DA04190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2A6BE5-E9ED-4C3E-BB32-B3F84276E516}"/>
              </a:ext>
            </a:extLst>
          </p:cNvPr>
          <p:cNvSpPr>
            <a:spLocks noGrp="1"/>
          </p:cNvSpPr>
          <p:nvPr>
            <p:ph type="sldNum" sz="quarter" idx="12"/>
          </p:nvPr>
        </p:nvSpPr>
        <p:spPr/>
        <p:txBody>
          <a:bodyPr/>
          <a:lstStyle/>
          <a:p>
            <a:fld id="{1CE80C7C-BC75-461E-BA49-F02B0786E139}" type="slidenum">
              <a:rPr lang="en-US" smtClean="0"/>
              <a:t>‹#›</a:t>
            </a:fld>
            <a:endParaRPr lang="en-US"/>
          </a:p>
        </p:txBody>
      </p:sp>
    </p:spTree>
    <p:extLst>
      <p:ext uri="{BB962C8B-B14F-4D97-AF65-F5344CB8AC3E}">
        <p14:creationId xmlns:p14="http://schemas.microsoft.com/office/powerpoint/2010/main" val="457373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CBAD71-4CD1-4E8A-8415-0142D8D7BE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84CEE2-3486-4F2F-818B-F4399B9FA9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A3C017-5880-44CC-876F-9133F9E628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B77749-A2C4-4E90-87B8-A6FE63C4CDC0}" type="datetimeFigureOut">
              <a:rPr lang="en-US" smtClean="0"/>
              <a:t>18-Mar-20</a:t>
            </a:fld>
            <a:endParaRPr lang="en-US"/>
          </a:p>
        </p:txBody>
      </p:sp>
      <p:sp>
        <p:nvSpPr>
          <p:cNvPr id="5" name="Footer Placeholder 4">
            <a:extLst>
              <a:ext uri="{FF2B5EF4-FFF2-40B4-BE49-F238E27FC236}">
                <a16:creationId xmlns:a16="http://schemas.microsoft.com/office/drawing/2014/main" id="{1C656A76-1C87-4650-AC6D-D58D5835E5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1EAD2D-6ACF-4DAE-B87D-8A0A4DF4A2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80C7C-BC75-461E-BA49-F02B0786E139}" type="slidenum">
              <a:rPr lang="en-US" smtClean="0"/>
              <a:t>‹#›</a:t>
            </a:fld>
            <a:endParaRPr lang="en-US"/>
          </a:p>
        </p:txBody>
      </p:sp>
    </p:spTree>
    <p:extLst>
      <p:ext uri="{BB962C8B-B14F-4D97-AF65-F5344CB8AC3E}">
        <p14:creationId xmlns:p14="http://schemas.microsoft.com/office/powerpoint/2010/main" val="251305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7225A-BE40-426E-AA11-5A7ADC0301C9}"/>
              </a:ext>
            </a:extLst>
          </p:cNvPr>
          <p:cNvSpPr>
            <a:spLocks noGrp="1"/>
          </p:cNvSpPr>
          <p:nvPr>
            <p:ph type="ctrTitle"/>
          </p:nvPr>
        </p:nvSpPr>
        <p:spPr>
          <a:xfrm>
            <a:off x="1524000" y="587045"/>
            <a:ext cx="9144000" cy="772698"/>
          </a:xfrm>
        </p:spPr>
        <p:txBody>
          <a:bodyPr>
            <a:normAutofit fontScale="90000"/>
          </a:bodyPr>
          <a:lstStyle/>
          <a:p>
            <a:r>
              <a:rPr lang="en-US" sz="4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Postmortem Redistribution (</a:t>
            </a:r>
            <a:r>
              <a:rPr lang="en-US" sz="4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4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3" name="Subtitle 2">
            <a:extLst>
              <a:ext uri="{FF2B5EF4-FFF2-40B4-BE49-F238E27FC236}">
                <a16:creationId xmlns:a16="http://schemas.microsoft.com/office/drawing/2014/main" id="{76CE122F-BB6D-44EA-92BF-9ED956CB8B45}"/>
              </a:ext>
            </a:extLst>
          </p:cNvPr>
          <p:cNvSpPr>
            <a:spLocks noGrp="1"/>
          </p:cNvSpPr>
          <p:nvPr>
            <p:ph type="subTitle" idx="1"/>
          </p:nvPr>
        </p:nvSpPr>
        <p:spPr>
          <a:xfrm>
            <a:off x="728869" y="1779221"/>
            <a:ext cx="11069841" cy="4031643"/>
          </a:xfrm>
        </p:spPr>
        <p:txBody>
          <a:bodyPr>
            <a:normAutofit fontScale="92500"/>
          </a:bodyPr>
          <a:lstStyle/>
          <a:p>
            <a:pPr algn="just">
              <a:lnSpc>
                <a:spcPct val="170000"/>
              </a:lnSpc>
            </a:pPr>
            <a:r>
              <a:rPr lang="en-US" sz="27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variation in the concentrations of drug obtained from postmortem (</a:t>
            </a:r>
            <a:r>
              <a:rPr lang="en-US" sz="2700" b="1" dirty="0">
                <a:latin typeface="Arial" panose="020B0604020202020204" pitchFamily="34" charset="0"/>
                <a:cs typeface="Arial" panose="020B0604020202020204" pitchFamily="34" charset="0"/>
              </a:rPr>
              <a:t>a medical examination of a dead person's body in order to find out the cause of death:</a:t>
            </a:r>
            <a:r>
              <a:rPr lang="en-US" sz="27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samples do not necessarily reflect the blood concentrations at the time of death due to variations in these concentrations according to the sampling site and the interval between death and sampling.”</a:t>
            </a:r>
          </a:p>
        </p:txBody>
      </p:sp>
    </p:spTree>
    <p:extLst>
      <p:ext uri="{BB962C8B-B14F-4D97-AF65-F5344CB8AC3E}">
        <p14:creationId xmlns:p14="http://schemas.microsoft.com/office/powerpoint/2010/main" val="86938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F7B83-4951-4DA4-935C-97D3A089544C}"/>
              </a:ext>
            </a:extLst>
          </p:cNvPr>
          <p:cNvSpPr>
            <a:spLocks noGrp="1"/>
          </p:cNvSpPr>
          <p:nvPr>
            <p:ph type="title"/>
          </p:nvPr>
        </p:nvSpPr>
        <p:spPr>
          <a:xfrm>
            <a:off x="838200" y="420687"/>
            <a:ext cx="10515600" cy="949325"/>
          </a:xfrm>
        </p:spPr>
        <p:txBody>
          <a:bodyPr/>
          <a:lstStyle/>
          <a:p>
            <a:pPr algn="ct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Redistribution into body fat</a:t>
            </a:r>
          </a:p>
        </p:txBody>
      </p:sp>
      <p:sp>
        <p:nvSpPr>
          <p:cNvPr id="3" name="Content Placeholder 2">
            <a:extLst>
              <a:ext uri="{FF2B5EF4-FFF2-40B4-BE49-F238E27FC236}">
                <a16:creationId xmlns:a16="http://schemas.microsoft.com/office/drawing/2014/main" id="{B509FE91-01CF-4C53-A5C4-DAC4C0D2C459}"/>
              </a:ext>
            </a:extLst>
          </p:cNvPr>
          <p:cNvSpPr>
            <a:spLocks noGrp="1"/>
          </p:cNvSpPr>
          <p:nvPr>
            <p:ph idx="1"/>
          </p:nvPr>
        </p:nvSpPr>
        <p:spPr>
          <a:xfrm>
            <a:off x="476250" y="1370012"/>
            <a:ext cx="11239500" cy="4137025"/>
          </a:xfrm>
        </p:spPr>
        <p:txBody>
          <a:bodyPr>
            <a:normAutofit/>
          </a:bodyPr>
          <a:lstStyle/>
          <a:p>
            <a:pPr algn="just">
              <a:spcBef>
                <a:spcPts val="6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Some very highly lipophilic drugs are concentrated in adipose tissues by simple physical dissolution in neutral fats. This distribution occurs slowly, as the blood flow to adipose tissues is low and the equilibrium between blood and adipose tissue concentrations may not have been achieved at the time of death.</a:t>
            </a:r>
          </a:p>
          <a:p>
            <a:pPr algn="just">
              <a:spcBef>
                <a:spcPts val="6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such a case, a continued distribution (rather than a real redistribution) of these drugs from blood into adipose tissues, lowering the postmortem blood concentrations, can occur. This phenomenon occurs for anesthetics and volatile compounds.</a:t>
            </a:r>
          </a:p>
        </p:txBody>
      </p:sp>
    </p:spTree>
    <p:extLst>
      <p:ext uri="{BB962C8B-B14F-4D97-AF65-F5344CB8AC3E}">
        <p14:creationId xmlns:p14="http://schemas.microsoft.com/office/powerpoint/2010/main" val="4055798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E7E5F-F4AA-4051-9BC4-79D397DE0C52}"/>
              </a:ext>
            </a:extLst>
          </p:cNvPr>
          <p:cNvSpPr>
            <a:spLocks noGrp="1"/>
          </p:cNvSpPr>
          <p:nvPr>
            <p:ph type="title"/>
          </p:nvPr>
        </p:nvSpPr>
        <p:spPr>
          <a:xfrm>
            <a:off x="2311809" y="399102"/>
            <a:ext cx="7568381" cy="854511"/>
          </a:xfrm>
        </p:spPr>
        <p:txBody>
          <a:bodyPr>
            <a:normAutofit/>
          </a:bodyPr>
          <a:lstStyle/>
          <a:p>
            <a:r>
              <a:rPr lang="en-US" sz="40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Pharmacokinetics of Drugs</a:t>
            </a:r>
          </a:p>
        </p:txBody>
      </p:sp>
      <p:sp>
        <p:nvSpPr>
          <p:cNvPr id="3" name="Content Placeholder 2">
            <a:extLst>
              <a:ext uri="{FF2B5EF4-FFF2-40B4-BE49-F238E27FC236}">
                <a16:creationId xmlns:a16="http://schemas.microsoft.com/office/drawing/2014/main" id="{29BB9F93-88E6-47A5-9EFF-71D5303F8B0C}"/>
              </a:ext>
            </a:extLst>
          </p:cNvPr>
          <p:cNvSpPr>
            <a:spLocks noGrp="1"/>
          </p:cNvSpPr>
          <p:nvPr>
            <p:ph idx="1"/>
          </p:nvPr>
        </p:nvSpPr>
        <p:spPr>
          <a:xfrm>
            <a:off x="589935" y="1443754"/>
            <a:ext cx="11046542" cy="3970491"/>
          </a:xfrm>
        </p:spPr>
        <p:txBody>
          <a:bodyPr>
            <a:normAutofit/>
          </a:bodyPr>
          <a:lstStyle/>
          <a:p>
            <a:pPr marL="0" indent="0" algn="just">
              <a:spcBef>
                <a:spcPts val="600"/>
              </a:spcBef>
              <a:spcAft>
                <a:spcPts val="600"/>
              </a:spcAft>
              <a:buNone/>
            </a:pP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process may be influenced by the pharmacokinetic behavior of drugs.</a:t>
            </a:r>
          </a:p>
          <a:p>
            <a:pPr marL="0" indent="0" algn="just">
              <a:spcBef>
                <a:spcPts val="600"/>
              </a:spcBef>
              <a:spcAft>
                <a:spcPts val="600"/>
              </a:spcAft>
              <a:buNone/>
            </a:pP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drugs depends not only on changes in cells and tissues during and after death, but also on the pharmacokinetic properties of these drugs.</a:t>
            </a:r>
          </a:p>
          <a:p>
            <a:pPr marL="0" indent="0" algn="just">
              <a:spcBef>
                <a:spcPts val="600"/>
              </a:spcBef>
              <a:spcAft>
                <a:spcPts val="600"/>
              </a:spcAft>
              <a:buNone/>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postmortem changes in pharmacokinetics are more complex, and modifications may occur at each pharmacokinetic stage, that is, absorption, distribution, metabolism, and elimination.</a:t>
            </a:r>
          </a:p>
        </p:txBody>
      </p:sp>
    </p:spTree>
    <p:extLst>
      <p:ext uri="{BB962C8B-B14F-4D97-AF65-F5344CB8AC3E}">
        <p14:creationId xmlns:p14="http://schemas.microsoft.com/office/powerpoint/2010/main" val="1297868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654F8-F716-4C12-9A1E-D887733A5435}"/>
              </a:ext>
            </a:extLst>
          </p:cNvPr>
          <p:cNvSpPr>
            <a:spLocks noGrp="1"/>
          </p:cNvSpPr>
          <p:nvPr>
            <p:ph type="title"/>
          </p:nvPr>
        </p:nvSpPr>
        <p:spPr>
          <a:xfrm>
            <a:off x="2238067" y="379873"/>
            <a:ext cx="7715865" cy="844243"/>
          </a:xfrm>
        </p:spPr>
        <p:txBody>
          <a:bodyPr>
            <a:normAutofit/>
          </a:bodyPr>
          <a:lstStyle/>
          <a:p>
            <a:r>
              <a:rPr lang="en-US" sz="40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Absorption &amp; Redistribution</a:t>
            </a:r>
            <a:endParaRPr lang="en-US" sz="40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CA2A936-DA32-4185-8D91-4662230A4E79}"/>
              </a:ext>
            </a:extLst>
          </p:cNvPr>
          <p:cNvSpPr>
            <a:spLocks noGrp="1"/>
          </p:cNvSpPr>
          <p:nvPr>
            <p:ph idx="1"/>
          </p:nvPr>
        </p:nvSpPr>
        <p:spPr>
          <a:xfrm>
            <a:off x="439992" y="1383173"/>
            <a:ext cx="11312013" cy="4351338"/>
          </a:xfrm>
        </p:spPr>
        <p:txBody>
          <a:bodyPr>
            <a:normAutofit/>
          </a:bodyPr>
          <a:lstStyle/>
          <a:p>
            <a:pPr algn="just">
              <a:spcBef>
                <a:spcPts val="6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rPr>
              <a:t>Most drugs cross membranes by passive diffusion, depending on the concentration gradient of the molecule and the pH on both sides of the membrane; molecular size, lipid solubility, and the ionization state of the molecule.</a:t>
            </a:r>
          </a:p>
          <a:p>
            <a:pPr algn="just">
              <a:spcBef>
                <a:spcPts val="6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rPr>
              <a:t>The </a:t>
            </a:r>
            <a:r>
              <a:rPr lang="en-US" sz="2400" b="1" dirty="0" err="1">
                <a:solidFill>
                  <a:srgbClr val="FF0000"/>
                </a:solidFill>
                <a:effectLst>
                  <a:outerShdw blurRad="38100" dist="38100" dir="2700000" algn="tl">
                    <a:srgbClr val="000000">
                      <a:alpha val="43137"/>
                    </a:srgbClr>
                  </a:outerShdw>
                </a:effectLst>
              </a:rPr>
              <a:t>PMR</a:t>
            </a:r>
            <a:r>
              <a:rPr lang="en-US" sz="2400" b="1" dirty="0">
                <a:solidFill>
                  <a:srgbClr val="FF0000"/>
                </a:solidFill>
                <a:effectLst>
                  <a:outerShdw blurRad="38100" dist="38100" dir="2700000" algn="tl">
                    <a:srgbClr val="000000">
                      <a:alpha val="43137"/>
                    </a:srgbClr>
                  </a:outerShdw>
                </a:effectLst>
              </a:rPr>
              <a:t> of a drug cannot be predicted only by its lipophilic properties and its apparent </a:t>
            </a:r>
            <a:r>
              <a:rPr lang="en-US" sz="2400" b="1" dirty="0" err="1">
                <a:solidFill>
                  <a:srgbClr val="FF0000"/>
                </a:solidFill>
                <a:effectLst>
                  <a:outerShdw blurRad="38100" dist="38100" dir="2700000" algn="tl">
                    <a:srgbClr val="000000">
                      <a:alpha val="43137"/>
                    </a:srgbClr>
                  </a:outerShdw>
                </a:effectLst>
              </a:rPr>
              <a:t>Vd</a:t>
            </a:r>
            <a:r>
              <a:rPr lang="en-US" sz="2400" b="1" dirty="0">
                <a:solidFill>
                  <a:srgbClr val="FF0000"/>
                </a:solidFill>
                <a:effectLst>
                  <a:outerShdw blurRad="38100" dist="38100" dir="2700000" algn="tl">
                    <a:srgbClr val="000000">
                      <a:alpha val="43137"/>
                    </a:srgbClr>
                  </a:outerShdw>
                </a:effectLst>
              </a:rPr>
              <a:t>. Other factors such as the absorption route, dose, or particular affinity of the drug for some tissues must be envisaged as well as the possibility of a residual metabolic activity in the first hours after death.</a:t>
            </a:r>
          </a:p>
        </p:txBody>
      </p:sp>
    </p:spTree>
    <p:extLst>
      <p:ext uri="{BB962C8B-B14F-4D97-AF65-F5344CB8AC3E}">
        <p14:creationId xmlns:p14="http://schemas.microsoft.com/office/powerpoint/2010/main" val="3377552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82857-5444-49A2-86C8-C07270BEC0ED}"/>
              </a:ext>
            </a:extLst>
          </p:cNvPr>
          <p:cNvSpPr>
            <a:spLocks noGrp="1"/>
          </p:cNvSpPr>
          <p:nvPr>
            <p:ph type="title"/>
          </p:nvPr>
        </p:nvSpPr>
        <p:spPr>
          <a:xfrm>
            <a:off x="838200" y="471949"/>
            <a:ext cx="10515600" cy="652514"/>
          </a:xfrm>
        </p:spPr>
        <p:txBody>
          <a:bodyPr>
            <a:normAutofit/>
          </a:bodyPr>
          <a:lstStyle/>
          <a:p>
            <a:r>
              <a:rPr lang="en-US" sz="3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Practical consequences in forensic toxicology</a:t>
            </a:r>
            <a:endParaRPr lang="en-US" sz="36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E54C67-D108-4374-8BD6-3F48B473590E}"/>
              </a:ext>
            </a:extLst>
          </p:cNvPr>
          <p:cNvSpPr>
            <a:spLocks noGrp="1"/>
          </p:cNvSpPr>
          <p:nvPr>
            <p:ph idx="1"/>
          </p:nvPr>
        </p:nvSpPr>
        <p:spPr>
          <a:xfrm>
            <a:off x="838200" y="1442166"/>
            <a:ext cx="10515600" cy="4943885"/>
          </a:xfrm>
        </p:spPr>
        <p:txBody>
          <a:bodyPr>
            <a:noAutofit/>
          </a:bodyPr>
          <a:lstStyle/>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Blood samples must be taken at central (cardiac) and peripheral sites.</a:t>
            </a:r>
          </a:p>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the framework of postmortem drug redistribution studies, cardiac blood samples must be taken from the right and left cardiac chambers separately, in order to determine the </a:t>
            </a: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mechanism.</a:t>
            </a:r>
          </a:p>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the framework of postmortem drug redistribution studies, cardiac blood samples must be taken from the right and left cardiac chambers separately, in order to determine the </a:t>
            </a: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mechanism.</a:t>
            </a:r>
          </a:p>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Ideally, the right lobe of the liver, the right kidney, and the right lung should be sampled left lung, because the left kidney and the left lobe of the liver are more prone to </a:t>
            </a: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because of redistribution from the gastrointestinal tract.</a:t>
            </a:r>
          </a:p>
        </p:txBody>
      </p:sp>
    </p:spTree>
    <p:extLst>
      <p:ext uri="{BB962C8B-B14F-4D97-AF65-F5344CB8AC3E}">
        <p14:creationId xmlns:p14="http://schemas.microsoft.com/office/powerpoint/2010/main" val="3310945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82857-5444-49A2-86C8-C07270BEC0ED}"/>
              </a:ext>
            </a:extLst>
          </p:cNvPr>
          <p:cNvSpPr>
            <a:spLocks noGrp="1"/>
          </p:cNvSpPr>
          <p:nvPr>
            <p:ph type="title"/>
          </p:nvPr>
        </p:nvSpPr>
        <p:spPr>
          <a:xfrm>
            <a:off x="560439" y="471949"/>
            <a:ext cx="10515600" cy="652514"/>
          </a:xfrm>
        </p:spPr>
        <p:txBody>
          <a:bodyPr>
            <a:normAutofit/>
          </a:bodyPr>
          <a:lstStyle/>
          <a:p>
            <a:r>
              <a:rPr lang="en-US" sz="3600" b="1" dirty="0">
                <a:solidFill>
                  <a:srgbClr val="FF0000"/>
                </a:solidFill>
                <a:latin typeface="Arial" panose="020B0604020202020204" pitchFamily="34" charset="0"/>
                <a:cs typeface="Arial" panose="020B0604020202020204" pitchFamily="34" charset="0"/>
              </a:rPr>
              <a:t>Practical consequences in forensic toxicology</a:t>
            </a:r>
            <a:endParaRPr lang="en-US" sz="3600"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E54C67-D108-4374-8BD6-3F48B473590E}"/>
              </a:ext>
            </a:extLst>
          </p:cNvPr>
          <p:cNvSpPr>
            <a:spLocks noGrp="1"/>
          </p:cNvSpPr>
          <p:nvPr>
            <p:ph idx="1"/>
          </p:nvPr>
        </p:nvSpPr>
        <p:spPr>
          <a:xfrm>
            <a:off x="560439" y="1442166"/>
            <a:ext cx="11208774" cy="4943885"/>
          </a:xfrm>
        </p:spPr>
        <p:txBody>
          <a:bodyPr>
            <a:normAutofit/>
          </a:bodyPr>
          <a:lstStyle/>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skeletal muscle has been suggested as an alternative specimen for postmortem toxicology because it is present in large amounts and is affected by decomposition later than blood or viscera muscle samples can be obtained from peripheral sites, far from drug reservoirs such as the stomach, liver, and lungs</a:t>
            </a:r>
          </a:p>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Finally, the hematic fluid found in the </a:t>
            </a: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declive</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pleural spaces is the worst biological medium for the quantitation of drugs because it is a mixture of blood and serous fluid from lungs and other thoracic organs, or even the stomach. </a:t>
            </a:r>
          </a:p>
        </p:txBody>
      </p:sp>
    </p:spTree>
    <p:extLst>
      <p:ext uri="{BB962C8B-B14F-4D97-AF65-F5344CB8AC3E}">
        <p14:creationId xmlns:p14="http://schemas.microsoft.com/office/powerpoint/2010/main" val="3186777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FC5A1E-44E4-4F6E-911D-ED2C539E3D2A}"/>
              </a:ext>
            </a:extLst>
          </p:cNvPr>
          <p:cNvSpPr>
            <a:spLocks noGrp="1"/>
          </p:cNvSpPr>
          <p:nvPr>
            <p:ph idx="1"/>
          </p:nvPr>
        </p:nvSpPr>
        <p:spPr>
          <a:xfrm>
            <a:off x="442413" y="1737511"/>
            <a:ext cx="11238309" cy="4472220"/>
          </a:xfrm>
        </p:spPr>
        <p:txBody>
          <a:bodyPr>
            <a:noAutofit/>
          </a:bodyPr>
          <a:lstStyle/>
          <a:p>
            <a:pPr algn="just">
              <a:spcBef>
                <a:spcPts val="1200"/>
              </a:spcBef>
              <a:spcAft>
                <a:spcPts val="600"/>
              </a:spcAft>
              <a:buFont typeface="Wingdings" panose="05000000000000000000" pitchFamily="2" charset="2"/>
              <a:buChar char="ü"/>
            </a:pP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drugs may complicate the interpretation of the results in forensic toxicology.</a:t>
            </a:r>
          </a:p>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competing processes of diffusion from drug reservoirs, cell lysis and putrefaction, and the particular pharmacokinetic properties of certain drugs contribute to the differences in drug concentrations observed between sites and sampling intervals.</a:t>
            </a:r>
          </a:p>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most common problem is a difference in drug concentration between the different sampling sites. If these differences are moderate and especially if all these site concentrations are in the same range, i.e. therapeutic, toxic, or fatal, the interpretation may not be an issue. However, interpretation is more difficult when these concentrations are very discordant.</a:t>
            </a:r>
          </a:p>
        </p:txBody>
      </p:sp>
      <p:sp>
        <p:nvSpPr>
          <p:cNvPr id="4" name="Title 1">
            <a:extLst>
              <a:ext uri="{FF2B5EF4-FFF2-40B4-BE49-F238E27FC236}">
                <a16:creationId xmlns:a16="http://schemas.microsoft.com/office/drawing/2014/main" id="{34A38C28-9A35-4B68-806C-D86826B54FD9}"/>
              </a:ext>
            </a:extLst>
          </p:cNvPr>
          <p:cNvSpPr>
            <a:spLocks noGrp="1"/>
          </p:cNvSpPr>
          <p:nvPr>
            <p:ph type="title"/>
          </p:nvPr>
        </p:nvSpPr>
        <p:spPr>
          <a:xfrm>
            <a:off x="645993" y="648269"/>
            <a:ext cx="10312021" cy="652514"/>
          </a:xfrm>
        </p:spPr>
        <p:txBody>
          <a:bodyPr>
            <a:normAutofit/>
          </a:bodyPr>
          <a:lstStyle/>
          <a:p>
            <a:r>
              <a:rPr lang="en-US" sz="3600" b="1" dirty="0">
                <a:solidFill>
                  <a:srgbClr val="FF0000"/>
                </a:solidFill>
                <a:latin typeface="Arial" panose="020B0604020202020204" pitchFamily="34" charset="0"/>
                <a:cs typeface="Arial" panose="020B0604020202020204" pitchFamily="34" charset="0"/>
              </a:rPr>
              <a:t>Practical consequences in forensic toxicology</a:t>
            </a:r>
            <a:endParaRPr lang="en-US" sz="36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1478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FC5A1E-44E4-4F6E-911D-ED2C539E3D2A}"/>
              </a:ext>
            </a:extLst>
          </p:cNvPr>
          <p:cNvSpPr>
            <a:spLocks noGrp="1"/>
          </p:cNvSpPr>
          <p:nvPr>
            <p:ph idx="1"/>
          </p:nvPr>
        </p:nvSpPr>
        <p:spPr>
          <a:xfrm>
            <a:off x="442413" y="1575278"/>
            <a:ext cx="11253057" cy="4472220"/>
          </a:xfrm>
        </p:spPr>
        <p:txBody>
          <a:bodyPr>
            <a:noAutofit/>
          </a:bodyPr>
          <a:lstStyle/>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pharmacokinetics of the drugs concerned must be taken into account, as well as, if possible, the autopsy findings, which in many cases give useful information. The position of the corpse and regurgitation of the gastric contents into the airways or thoracic trauma may, for example, explain differences in blood concentrations from different sampling sites.</a:t>
            </a:r>
          </a:p>
          <a:p>
            <a:pPr algn="just">
              <a:spcBef>
                <a:spcPts val="12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Sampling sites, postmortem delay, or autopsy conditions are very important because a large number of toxic drugs are lipophilic weak bases with a large </a:t>
            </a: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a:t>
            </a:r>
            <a:r>
              <a:rPr lang="en-US" sz="2400" b="1" baseline="-25000"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prone to </a:t>
            </a: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Title 1">
            <a:extLst>
              <a:ext uri="{FF2B5EF4-FFF2-40B4-BE49-F238E27FC236}">
                <a16:creationId xmlns:a16="http://schemas.microsoft.com/office/drawing/2014/main" id="{34A38C28-9A35-4B68-806C-D86826B54FD9}"/>
              </a:ext>
            </a:extLst>
          </p:cNvPr>
          <p:cNvSpPr>
            <a:spLocks noGrp="1"/>
          </p:cNvSpPr>
          <p:nvPr>
            <p:ph type="title"/>
          </p:nvPr>
        </p:nvSpPr>
        <p:spPr>
          <a:xfrm>
            <a:off x="645993" y="648269"/>
            <a:ext cx="10312021" cy="652514"/>
          </a:xfrm>
        </p:spPr>
        <p:txBody>
          <a:bodyPr>
            <a:normAutofit/>
          </a:bodyPr>
          <a:lstStyle/>
          <a:p>
            <a:r>
              <a:rPr lang="en-US" sz="3600" b="1" dirty="0">
                <a:solidFill>
                  <a:srgbClr val="FF0000"/>
                </a:solidFill>
                <a:latin typeface="Arial" panose="020B0604020202020204" pitchFamily="34" charset="0"/>
                <a:cs typeface="Arial" panose="020B0604020202020204" pitchFamily="34" charset="0"/>
              </a:rPr>
              <a:t>Practical consequences in forensic toxicology</a:t>
            </a:r>
            <a:endParaRPr lang="en-US" sz="36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2420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7225A-BE40-426E-AA11-5A7ADC0301C9}"/>
              </a:ext>
            </a:extLst>
          </p:cNvPr>
          <p:cNvSpPr>
            <a:spLocks noGrp="1"/>
          </p:cNvSpPr>
          <p:nvPr>
            <p:ph type="ctrTitle"/>
          </p:nvPr>
        </p:nvSpPr>
        <p:spPr>
          <a:xfrm>
            <a:off x="1523999" y="256637"/>
            <a:ext cx="9144000" cy="772698"/>
          </a:xfrm>
        </p:spPr>
        <p:txBody>
          <a:bodyPr>
            <a:normAutofit fontScale="90000"/>
          </a:bodyPr>
          <a:lstStyle/>
          <a:p>
            <a:r>
              <a:rPr lang="en-US" sz="4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Postmortem Redistribution (</a:t>
            </a:r>
            <a:r>
              <a:rPr lang="en-US" sz="4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4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3" name="Subtitle 2">
            <a:extLst>
              <a:ext uri="{FF2B5EF4-FFF2-40B4-BE49-F238E27FC236}">
                <a16:creationId xmlns:a16="http://schemas.microsoft.com/office/drawing/2014/main" id="{76CE122F-BB6D-44EA-92BF-9ED956CB8B45}"/>
              </a:ext>
            </a:extLst>
          </p:cNvPr>
          <p:cNvSpPr>
            <a:spLocks noGrp="1"/>
          </p:cNvSpPr>
          <p:nvPr>
            <p:ph type="subTitle" idx="1"/>
          </p:nvPr>
        </p:nvSpPr>
        <p:spPr>
          <a:xfrm>
            <a:off x="486697" y="1407936"/>
            <a:ext cx="11208774" cy="4807078"/>
          </a:xfrm>
        </p:spPr>
        <p:txBody>
          <a:bodyPr>
            <a:normAutofit/>
          </a:bodyPr>
          <a:lstStyle/>
          <a:p>
            <a:pPr marL="342900" indent="-342900" algn="just">
              <a:spcBef>
                <a:spcPts val="1200"/>
              </a:spcBef>
              <a:spcAft>
                <a:spcPts val="1200"/>
              </a:spcAft>
              <a:buFont typeface="Wingdings" panose="05000000000000000000" pitchFamily="2" charset="2"/>
              <a:buChar char="Ø"/>
            </a:pPr>
            <a:r>
              <a:rPr lang="en-US" sz="2800" b="1" dirty="0">
                <a:solidFill>
                  <a:srgbClr val="FF0000"/>
                </a:solidFill>
                <a:latin typeface="Arial" panose="020B0604020202020204" pitchFamily="34" charset="0"/>
                <a:cs typeface="Arial" panose="020B0604020202020204" pitchFamily="34" charset="0"/>
              </a:rPr>
              <a:t>In forensic toxicology (with reference to drugs), the severity or lethality of a detected drug is generally esteemed in the light of the blood concentration of that drug for which reference values such as therapeutic, toxic, or lethal levels often exist. </a:t>
            </a:r>
          </a:p>
          <a:p>
            <a:pPr marL="342900" indent="-342900" algn="just">
              <a:spcBef>
                <a:spcPts val="1200"/>
              </a:spcBef>
              <a:spcAft>
                <a:spcPts val="1200"/>
              </a:spcAft>
              <a:buFont typeface="Wingdings" panose="05000000000000000000" pitchFamily="2" charset="2"/>
              <a:buChar char="Ø"/>
            </a:pPr>
            <a:r>
              <a:rPr lang="en-US" sz="2800" b="1" dirty="0">
                <a:solidFill>
                  <a:srgbClr val="FF0000"/>
                </a:solidFill>
                <a:latin typeface="Arial" panose="020B0604020202020204" pitchFamily="34" charset="0"/>
                <a:cs typeface="Arial" panose="020B0604020202020204" pitchFamily="34" charset="0"/>
              </a:rPr>
              <a:t>Although, in the living, blood concentrations may allow evaluation of the total amount administered (e.g., following a single administration), taking into account the pharmacokinetic characteristics of the given molecule, this evaluation is generally not possible in the postmortem period.</a:t>
            </a:r>
            <a:endParaRPr lang="en-US"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885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4BF6D5-29E5-4E91-B0B4-2F3EDECEC15F}"/>
              </a:ext>
            </a:extLst>
          </p:cNvPr>
          <p:cNvSpPr>
            <a:spLocks noGrp="1"/>
          </p:cNvSpPr>
          <p:nvPr>
            <p:ph idx="1"/>
          </p:nvPr>
        </p:nvSpPr>
        <p:spPr>
          <a:xfrm>
            <a:off x="838200" y="662609"/>
            <a:ext cx="10515600" cy="5514354"/>
          </a:xfrm>
        </p:spPr>
        <p:txBody>
          <a:bodyPr>
            <a:normAutofit/>
          </a:bodyPr>
          <a:lstStyle/>
          <a:p>
            <a:pPr marL="0" indent="0" algn="just">
              <a:spcBef>
                <a:spcPts val="1200"/>
              </a:spcBef>
              <a:spcAft>
                <a:spcPts val="1200"/>
              </a:spcAft>
              <a:buNone/>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Many drugs are isolated antemortem (before death) in organs qualified as “</a:t>
            </a: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 reservoirs</a:t>
            </a: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0" indent="0" algn="just">
              <a:spcBef>
                <a:spcPts val="1200"/>
              </a:spcBef>
              <a:spcAft>
                <a:spcPts val="1200"/>
              </a:spcAft>
              <a:buNone/>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After death, drugs are redistributed to the surrounding tissues or hollow organs, such as different parts of the gastrointestinal tract, or viscera etc.</a:t>
            </a:r>
          </a:p>
          <a:p>
            <a:pPr marL="0" indent="0" algn="just">
              <a:spcBef>
                <a:spcPts val="1200"/>
              </a:spcBef>
              <a:spcAft>
                <a:spcPts val="1200"/>
              </a:spcAft>
              <a:buNone/>
            </a:pPr>
            <a:r>
              <a:rPr lang="en-US"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from these organs can occur by two different mechanisms:</a:t>
            </a:r>
          </a:p>
          <a:p>
            <a:pPr marL="1028700" lvl="1" indent="-571500" algn="just">
              <a:spcBef>
                <a:spcPts val="1200"/>
              </a:spcBef>
              <a:spcAft>
                <a:spcPts val="1200"/>
              </a:spcAft>
              <a:buAutoNum type="romanLcParenBoth"/>
            </a:pPr>
            <a:r>
              <a:rPr lang="en-US"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Diffusion through blood vessels and</a:t>
            </a:r>
          </a:p>
          <a:p>
            <a:pPr marL="1028700" lvl="1" indent="-571500" algn="just">
              <a:spcBef>
                <a:spcPts val="1200"/>
              </a:spcBef>
              <a:spcAft>
                <a:spcPts val="1200"/>
              </a:spcAft>
              <a:buAutoNum type="romanLcParenBoth"/>
            </a:pPr>
            <a:r>
              <a:rPr lang="en-US"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Trans-parietal diffusion towards the surrounding organs.</a:t>
            </a:r>
            <a:endPar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44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705F220-0832-4985-86AE-63ADB75144DE}"/>
              </a:ext>
            </a:extLst>
          </p:cNvPr>
          <p:cNvGraphicFramePr>
            <a:graphicFrameLocks noGrp="1"/>
          </p:cNvGraphicFramePr>
          <p:nvPr>
            <p:extLst>
              <p:ext uri="{D42A27DB-BD31-4B8C-83A1-F6EECF244321}">
                <p14:modId xmlns:p14="http://schemas.microsoft.com/office/powerpoint/2010/main" val="2111107574"/>
              </p:ext>
            </p:extLst>
          </p:nvPr>
        </p:nvGraphicFramePr>
        <p:xfrm>
          <a:off x="543339" y="977659"/>
          <a:ext cx="11171585" cy="5701196"/>
        </p:xfrm>
        <a:graphic>
          <a:graphicData uri="http://schemas.openxmlformats.org/drawingml/2006/table">
            <a:tbl>
              <a:tblPr firstRow="1" bandRow="1">
                <a:tableStyleId>{125E5076-3810-47DD-B79F-674D7AD40C01}</a:tableStyleId>
              </a:tblPr>
              <a:tblGrid>
                <a:gridCol w="3810688">
                  <a:extLst>
                    <a:ext uri="{9D8B030D-6E8A-4147-A177-3AD203B41FA5}">
                      <a16:colId xmlns:a16="http://schemas.microsoft.com/office/drawing/2014/main" val="2948606727"/>
                    </a:ext>
                  </a:extLst>
                </a:gridCol>
                <a:gridCol w="7360897">
                  <a:extLst>
                    <a:ext uri="{9D8B030D-6E8A-4147-A177-3AD203B41FA5}">
                      <a16:colId xmlns:a16="http://schemas.microsoft.com/office/drawing/2014/main" val="137452449"/>
                    </a:ext>
                  </a:extLst>
                </a:gridCol>
              </a:tblGrid>
              <a:tr h="290359">
                <a:tc gridSpan="2">
                  <a:txBody>
                    <a:bodyPr/>
                    <a:lstStyle/>
                    <a:p>
                      <a:pPr algn="ctr"/>
                      <a:r>
                        <a:rPr lang="en-US" sz="16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Mechanism for </a:t>
                      </a:r>
                      <a:r>
                        <a:rPr lang="en-US" sz="1600"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tc hMerge="1">
                  <a:txBody>
                    <a:bodyPr/>
                    <a:lstStyle/>
                    <a:p>
                      <a:endParaRPr lang="en-US" dirty="0"/>
                    </a:p>
                  </a:txBody>
                  <a:tcPr/>
                </a:tc>
                <a:extLst>
                  <a:ext uri="{0D108BD9-81ED-4DB2-BD59-A6C34878D82A}">
                    <a16:rowId xmlns:a16="http://schemas.microsoft.com/office/drawing/2014/main" val="3071219722"/>
                  </a:ext>
                </a:extLst>
              </a:tr>
              <a:tr h="0">
                <a:tc>
                  <a:txBody>
                    <a:bodyPr/>
                    <a:lstStyle/>
                    <a:p>
                      <a:pPr algn="ctr"/>
                      <a:r>
                        <a:rPr lang="en-US" sz="1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Mechanism</a:t>
                      </a:r>
                    </a:p>
                  </a:txBody>
                  <a:tcPr>
                    <a:noFill/>
                  </a:tcPr>
                </a:tc>
                <a:tc>
                  <a:txBody>
                    <a:bodyPr/>
                    <a:lstStyle/>
                    <a:p>
                      <a:pPr algn="ctr"/>
                      <a:r>
                        <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Consequences</a:t>
                      </a:r>
                    </a:p>
                  </a:txBody>
                  <a:tcPr>
                    <a:noFill/>
                  </a:tcPr>
                </a:tc>
                <a:extLst>
                  <a:ext uri="{0D108BD9-81ED-4DB2-BD59-A6C34878D82A}">
                    <a16:rowId xmlns:a16="http://schemas.microsoft.com/office/drawing/2014/main" val="1649172923"/>
                  </a:ext>
                </a:extLst>
              </a:tr>
              <a:tr h="139286">
                <a:tc>
                  <a:txBody>
                    <a:bodyPr/>
                    <a:lstStyle/>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 Reservoirs</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tc>
                  <a:txBody>
                    <a:bodyPr/>
                    <a:lstStyle/>
                    <a:p>
                      <a:pPr algn="l"/>
                      <a:r>
                        <a:rPr lang="en-US" sz="18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Redistribution to surrounding tissues</a:t>
                      </a:r>
                      <a:endPar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2505494978"/>
                  </a:ext>
                </a:extLst>
              </a:tr>
              <a:tr h="1253766">
                <a:tc>
                  <a:txBody>
                    <a:bodyPr/>
                    <a:lstStyle/>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Gastrointestinal tract</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Lungs</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Myocardium</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Liver</a:t>
                      </a:r>
                    </a:p>
                    <a:p>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tc>
                  <a:txBody>
                    <a:bodyPr/>
                    <a:lstStyle/>
                    <a:p>
                      <a:pPr algn="just"/>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Cardiac chambers, thoracic vessels, left lung, liver, inferior vena cava</a:t>
                      </a:r>
                    </a:p>
                    <a:p>
                      <a:pPr algn="just"/>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Cardiac chambers, thoracic vessels, liver </a:t>
                      </a:r>
                    </a:p>
                    <a:p>
                      <a:pPr algn="just"/>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Heart blood</a:t>
                      </a:r>
                    </a:p>
                    <a:p>
                      <a:pPr algn="just"/>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Inferior vena cava, right cardiac chambers, pulmonary / vessels, stomach, duodenum, gall bladder</a:t>
                      </a:r>
                      <a:endParaRPr lang="en-US" sz="11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3425292246"/>
                  </a:ext>
                </a:extLst>
              </a:tr>
              <a:tr h="336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Cadaveric changes</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tc>
                  <a:txBody>
                    <a:bodyPr/>
                    <a:lstStyle/>
                    <a:p>
                      <a:endPar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2715496938"/>
                  </a:ext>
                </a:extLst>
              </a:tr>
              <a:tr h="353104">
                <a:tc>
                  <a:txBody>
                    <a:bodyPr/>
                    <a:lstStyle/>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Cell death</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Blood coagulation and hypostasis</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Blood movements</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Putrefactive process (bacteria)</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tc>
                  <a:txBody>
                    <a:bodyPr/>
                    <a:lstStyle/>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Leakage of drug into the extracellular space</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Modification of serum / blood ratio</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Transport of xenobiotics and mixing of bloods from different origins</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Degradation and / or synthesis of macromolecules</a:t>
                      </a:r>
                      <a:endPar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90423549"/>
                  </a:ext>
                </a:extLst>
              </a:tr>
              <a:tr h="2943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 chemical and Pharmacokinetic properties</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tc>
                  <a:txBody>
                    <a:bodyPr/>
                    <a:lstStyle/>
                    <a:p>
                      <a:endPar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3978271739"/>
                  </a:ext>
                </a:extLst>
              </a:tr>
              <a:tr h="1161435">
                <a:tc>
                  <a:txBody>
                    <a:bodyPr/>
                    <a:lstStyle/>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Acidic / basic Properties</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Lipophilicity</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 binding proteins or red cells</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High volume of distribution (</a:t>
                      </a:r>
                      <a:r>
                        <a:rPr lang="en-US" sz="1600" b="1" u="none" strike="noStrike" kern="1200" baseline="0"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Vd</a:t>
                      </a:r>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Residual metabolic activity</a:t>
                      </a:r>
                      <a:endParaRPr lang="en-US"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tc>
                  <a:txBody>
                    <a:bodyPr/>
                    <a:lstStyle/>
                    <a:p>
                      <a:r>
                        <a:rPr lang="en-US" sz="18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Leakage from tissues</a:t>
                      </a:r>
                    </a:p>
                    <a:p>
                      <a:r>
                        <a:rPr lang="en-US" sz="1600" b="1" u="none" strike="noStrike" kern="1200" baseline="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2595965937"/>
                  </a:ext>
                </a:extLst>
              </a:tr>
            </a:tbl>
          </a:graphicData>
        </a:graphic>
      </p:graphicFrame>
      <p:sp>
        <p:nvSpPr>
          <p:cNvPr id="6" name="Rectangle 5">
            <a:extLst>
              <a:ext uri="{FF2B5EF4-FFF2-40B4-BE49-F238E27FC236}">
                <a16:creationId xmlns:a16="http://schemas.microsoft.com/office/drawing/2014/main" id="{5104110B-C5A1-4B18-9937-7E4AE334AAF6}"/>
              </a:ext>
            </a:extLst>
          </p:cNvPr>
          <p:cNvSpPr/>
          <p:nvPr/>
        </p:nvSpPr>
        <p:spPr>
          <a:xfrm>
            <a:off x="3388113" y="374277"/>
            <a:ext cx="6774611" cy="523220"/>
          </a:xfrm>
          <a:prstGeom prst="rect">
            <a:avLst/>
          </a:prstGeom>
        </p:spPr>
        <p:txBody>
          <a:bodyPr wrap="none">
            <a:spAutoFit/>
          </a:bodyPr>
          <a:lstStyle/>
          <a:p>
            <a:r>
              <a:rPr lang="en-US"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Sources of Postmortem Redistribution</a:t>
            </a:r>
          </a:p>
        </p:txBody>
      </p:sp>
    </p:spTree>
    <p:extLst>
      <p:ext uri="{BB962C8B-B14F-4D97-AF65-F5344CB8AC3E}">
        <p14:creationId xmlns:p14="http://schemas.microsoft.com/office/powerpoint/2010/main" val="1030834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4D4D347-F73D-4FB1-932E-55F6AFF6CADF}"/>
              </a:ext>
            </a:extLst>
          </p:cNvPr>
          <p:cNvSpPr/>
          <p:nvPr/>
        </p:nvSpPr>
        <p:spPr>
          <a:xfrm>
            <a:off x="504967" y="1028343"/>
            <a:ext cx="11041039" cy="5124480"/>
          </a:xfrm>
          <a:prstGeom prst="rect">
            <a:avLst/>
          </a:prstGeom>
        </p:spPr>
        <p:txBody>
          <a:bodyPr wrap="square">
            <a:spAutoFit/>
          </a:bodyPr>
          <a:lstStyle/>
          <a:p>
            <a:pPr marL="285750" indent="-285750" algn="just">
              <a:spcBef>
                <a:spcPts val="600"/>
              </a:spcBef>
              <a:spcAft>
                <a:spcPts val="1200"/>
              </a:spcAft>
              <a:buFont typeface="Wingdings" panose="05000000000000000000" pitchFamily="2" charset="2"/>
              <a:buChar char="Ø"/>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Unabsorbed drugs in the stomach at the time of death can be redistributed to mediastinal vessels and surrounding organs </a:t>
            </a:r>
          </a:p>
          <a:p>
            <a:pPr marL="285750" indent="-285750" algn="just">
              <a:spcBef>
                <a:spcPts val="600"/>
              </a:spcBef>
              <a:spcAft>
                <a:spcPts val="1200"/>
              </a:spcAft>
              <a:buFont typeface="Wingdings" panose="05000000000000000000" pitchFamily="2" charset="2"/>
              <a:buChar char="Ø"/>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Passive diffusion from the gastric content into surrounding organs mainly concerns the lower lobe of the left lung, the left posterior margin of the liver, and to a lesser extent the caudate lobe and--when the corpse is in a supine position--the posterior part of the right lobe</a:t>
            </a:r>
          </a:p>
          <a:p>
            <a:pPr marL="285750" indent="-285750" algn="just">
              <a:spcBef>
                <a:spcPts val="600"/>
              </a:spcBef>
              <a:spcAft>
                <a:spcPts val="1200"/>
              </a:spcAft>
              <a:buFont typeface="Wingdings" panose="05000000000000000000" pitchFamily="2" charset="2"/>
              <a:buChar char="Ø"/>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pericardial fluid and the myocardium are also affected by redistribution from the stomach, and it is likely that the close anatomical apposition of the fundus against the diaphragm is a determinant factor.</a:t>
            </a:r>
          </a:p>
          <a:p>
            <a:pPr marL="285750" indent="-285750" algn="just">
              <a:spcBef>
                <a:spcPts val="600"/>
              </a:spcBef>
              <a:spcAft>
                <a:spcPts val="1200"/>
              </a:spcAft>
              <a:buFont typeface="Wingdings" panose="05000000000000000000" pitchFamily="2" charset="2"/>
              <a:buChar char="Ø"/>
            </a:pPr>
            <a:r>
              <a:rPr lang="en-US"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concerns the whole upper gastrointestinal tract and not only the stomach. </a:t>
            </a:r>
          </a:p>
          <a:p>
            <a:pPr marL="285750" indent="-285750" algn="just">
              <a:spcBef>
                <a:spcPts val="600"/>
              </a:spcBef>
              <a:spcAft>
                <a:spcPts val="1200"/>
              </a:spcAft>
              <a:buFont typeface="Wingdings" panose="05000000000000000000" pitchFamily="2" charset="2"/>
              <a:buChar char="Ø"/>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Moreover, it is influenced by physical factors such as drug concentration in the gastrointestinal content, the volume of this content, the temperature of the corpse, and time between death and sampling. it is slowed by refrigeration at 4~ and increases with the delay between death and autopsy.</a:t>
            </a:r>
          </a:p>
          <a:p>
            <a:pPr marL="285750" indent="-285750" algn="just">
              <a:spcBef>
                <a:spcPts val="600"/>
              </a:spcBef>
              <a:spcAft>
                <a:spcPts val="1200"/>
              </a:spcAft>
              <a:buFont typeface="Wingdings" panose="05000000000000000000" pitchFamily="2" charset="2"/>
              <a:buChar char="Ø"/>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Pre-existing pathological conditions may influence </a:t>
            </a:r>
            <a:r>
              <a:rPr lang="en-US"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5" name="Rectangle 4">
            <a:extLst>
              <a:ext uri="{FF2B5EF4-FFF2-40B4-BE49-F238E27FC236}">
                <a16:creationId xmlns:a16="http://schemas.microsoft.com/office/drawing/2014/main" id="{0BF61215-BEF3-40F5-863E-EFB89FA423FE}"/>
              </a:ext>
            </a:extLst>
          </p:cNvPr>
          <p:cNvSpPr/>
          <p:nvPr/>
        </p:nvSpPr>
        <p:spPr>
          <a:xfrm>
            <a:off x="1688350" y="401809"/>
            <a:ext cx="7816563" cy="523220"/>
          </a:xfrm>
          <a:prstGeom prst="rect">
            <a:avLst/>
          </a:prstGeom>
        </p:spPr>
        <p:txBody>
          <a:bodyPr wrap="none">
            <a:spAutoFit/>
          </a:bodyPr>
          <a:lstStyle/>
          <a:p>
            <a:r>
              <a:rPr lang="en-US" sz="2800" b="1" dirty="0">
                <a:solidFill>
                  <a:srgbClr val="FF0000"/>
                </a:solidFill>
                <a:effectLst>
                  <a:outerShdw blurRad="38100" dist="38100" dir="2700000" algn="tl">
                    <a:srgbClr val="000000">
                      <a:alpha val="43137"/>
                    </a:srgbClr>
                  </a:outerShdw>
                </a:effectLst>
                <a:latin typeface="Arial" panose="020B0604020202020204" pitchFamily="34" charset="0"/>
              </a:rPr>
              <a:t>Redistribution from the gastrointestinal tract</a:t>
            </a:r>
          </a:p>
        </p:txBody>
      </p:sp>
    </p:spTree>
    <p:extLst>
      <p:ext uri="{BB962C8B-B14F-4D97-AF65-F5344CB8AC3E}">
        <p14:creationId xmlns:p14="http://schemas.microsoft.com/office/powerpoint/2010/main" val="2775055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D27E-16E5-4F43-A3C4-4AFCC5B60860}"/>
              </a:ext>
            </a:extLst>
          </p:cNvPr>
          <p:cNvSpPr>
            <a:spLocks noGrp="1"/>
          </p:cNvSpPr>
          <p:nvPr>
            <p:ph type="title"/>
          </p:nvPr>
        </p:nvSpPr>
        <p:spPr>
          <a:xfrm>
            <a:off x="835924" y="306133"/>
            <a:ext cx="10515600" cy="767638"/>
          </a:xfrm>
        </p:spPr>
        <p:txBody>
          <a:bodyPr>
            <a:normAutofit/>
          </a:bodyPr>
          <a:lstStyle/>
          <a:p>
            <a:pPr algn="ctr"/>
            <a:r>
              <a:rPr lang="en-US" sz="40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Redistribution from the lungs</a:t>
            </a:r>
            <a:endParaRPr lang="en-US" sz="40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2053413-7711-4434-947B-299B8C1BDCE7}"/>
              </a:ext>
            </a:extLst>
          </p:cNvPr>
          <p:cNvSpPr>
            <a:spLocks noGrp="1"/>
          </p:cNvSpPr>
          <p:nvPr>
            <p:ph idx="1"/>
          </p:nvPr>
        </p:nvSpPr>
        <p:spPr>
          <a:xfrm>
            <a:off x="368710" y="1073771"/>
            <a:ext cx="11430000" cy="5607248"/>
          </a:xfrm>
        </p:spPr>
        <p:txBody>
          <a:bodyPr>
            <a:noAutofit/>
          </a:bodyPr>
          <a:lstStyle/>
          <a:p>
            <a:pPr algn="just">
              <a:lnSpc>
                <a:spcPct val="120000"/>
              </a:lnSpc>
              <a:spcBef>
                <a:spcPts val="600"/>
              </a:spcBef>
              <a:buFont typeface="Wingdings" panose="05000000000000000000" pitchFamily="2" charset="2"/>
              <a:buChar char="ü"/>
            </a:pP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from the lungs begins within the first two hours after death, inducing a rise in drug concentrations in cardiac chambers and thoracic vessels and is more intense than redistribution from the gastrointestinal tract.</a:t>
            </a:r>
          </a:p>
          <a:p>
            <a:pPr algn="just">
              <a:lnSpc>
                <a:spcPct val="120000"/>
              </a:lnSpc>
              <a:spcBef>
                <a:spcPts val="600"/>
              </a:spcBef>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concentrations in the aorta and left cardiac chambers are higher than in the superior vena cava and right cardiac chamber.</a:t>
            </a:r>
          </a:p>
          <a:p>
            <a:pPr algn="just">
              <a:lnSpc>
                <a:spcPct val="120000"/>
              </a:lnSpc>
              <a:spcBef>
                <a:spcPts val="600"/>
              </a:spcBef>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Redistributed via the pulmonary vessels.</a:t>
            </a:r>
          </a:p>
          <a:p>
            <a:pPr algn="just">
              <a:lnSpc>
                <a:spcPct val="120000"/>
              </a:lnSpc>
              <a:spcBef>
                <a:spcPts val="600"/>
              </a:spcBef>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intensity of the redistribution from lungs could be explained by the large surface area of the alveoli, the thin diffusion membrane, and the high vascularization.</a:t>
            </a:r>
          </a:p>
          <a:p>
            <a:pPr algn="just">
              <a:lnSpc>
                <a:spcPct val="120000"/>
              </a:lnSpc>
              <a:spcBef>
                <a:spcPts val="600"/>
              </a:spcBef>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This redistribution may coexist with redistribution from the gastrointestinal tract, and it could be very difficult to determine the main mechanism when drugs were taken orally.</a:t>
            </a:r>
          </a:p>
        </p:txBody>
      </p:sp>
    </p:spTree>
    <p:extLst>
      <p:ext uri="{BB962C8B-B14F-4D97-AF65-F5344CB8AC3E}">
        <p14:creationId xmlns:p14="http://schemas.microsoft.com/office/powerpoint/2010/main" val="2081141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F85283B-E35D-421A-AE86-B18B2C949F53}"/>
              </a:ext>
            </a:extLst>
          </p:cNvPr>
          <p:cNvPicPr>
            <a:picLocks noGrp="1" noChangeAspect="1"/>
          </p:cNvPicPr>
          <p:nvPr>
            <p:ph idx="1"/>
          </p:nvPr>
        </p:nvPicPr>
        <p:blipFill rotWithShape="1">
          <a:blip r:embed="rId2">
            <a:duotone>
              <a:prstClr val="black"/>
              <a:schemeClr val="accent2">
                <a:tint val="45000"/>
                <a:satMod val="400000"/>
              </a:schemeClr>
            </a:duotone>
          </a:blip>
          <a:srcRect l="17601" t="1402" r="16297" b="18458"/>
          <a:stretch/>
        </p:blipFill>
        <p:spPr>
          <a:xfrm>
            <a:off x="7165075" y="545910"/>
            <a:ext cx="4067031" cy="56826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a:extLst>
              <a:ext uri="{FF2B5EF4-FFF2-40B4-BE49-F238E27FC236}">
                <a16:creationId xmlns:a16="http://schemas.microsoft.com/office/drawing/2014/main" id="{28C17B06-E506-4544-BD25-493D61488233}"/>
              </a:ext>
            </a:extLst>
          </p:cNvPr>
          <p:cNvPicPr>
            <a:picLocks noChangeAspect="1"/>
          </p:cNvPicPr>
          <p:nvPr/>
        </p:nvPicPr>
        <p:blipFill>
          <a:blip r:embed="rId3">
            <a:duotone>
              <a:prstClr val="black"/>
              <a:schemeClr val="accent2">
                <a:tint val="45000"/>
                <a:satMod val="400000"/>
              </a:schemeClr>
            </a:duotone>
          </a:blip>
          <a:stretch>
            <a:fillRect/>
          </a:stretch>
        </p:blipFill>
        <p:spPr>
          <a:xfrm>
            <a:off x="1760561" y="545911"/>
            <a:ext cx="4217158" cy="5682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35577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EBA06-6C7D-4407-80E6-BEA5670D3332}"/>
              </a:ext>
            </a:extLst>
          </p:cNvPr>
          <p:cNvSpPr>
            <a:spLocks noGrp="1"/>
          </p:cNvSpPr>
          <p:nvPr>
            <p:ph type="title"/>
          </p:nvPr>
        </p:nvSpPr>
        <p:spPr>
          <a:xfrm>
            <a:off x="838200" y="365125"/>
            <a:ext cx="10515600" cy="858991"/>
          </a:xfrm>
        </p:spPr>
        <p:txBody>
          <a:bodyPr/>
          <a:lstStyle/>
          <a:p>
            <a:pPr algn="ctr"/>
            <a:r>
              <a:rPr lang="en-US" b="1" dirty="0">
                <a:solidFill>
                  <a:srgbClr val="FF0000"/>
                </a:solidFill>
                <a:latin typeface="Arial" panose="020B0604020202020204" pitchFamily="34" charset="0"/>
                <a:cs typeface="Arial" panose="020B0604020202020204" pitchFamily="34" charset="0"/>
              </a:rPr>
              <a:t>Redistribution from the liver</a:t>
            </a:r>
            <a:endParaRPr lang="en-US"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AEDA841-FEB7-4EBB-8F29-C50EA0F4FF2C}"/>
              </a:ext>
            </a:extLst>
          </p:cNvPr>
          <p:cNvSpPr>
            <a:spLocks noGrp="1"/>
          </p:cNvSpPr>
          <p:nvPr>
            <p:ph idx="1"/>
          </p:nvPr>
        </p:nvSpPr>
        <p:spPr>
          <a:xfrm>
            <a:off x="353961" y="1504335"/>
            <a:ext cx="11238271" cy="4672628"/>
          </a:xfrm>
        </p:spPr>
        <p:txBody>
          <a:bodyPr>
            <a:normAutofit/>
          </a:bodyPr>
          <a:lstStyle/>
          <a:p>
            <a:pPr algn="just">
              <a:buFont typeface="Wingdings" panose="05000000000000000000" pitchFamily="2" charset="2"/>
              <a:buChar char="ü"/>
            </a:pP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from the liver is complex, as it involves different mechanisms.</a:t>
            </a:r>
          </a:p>
          <a:p>
            <a:pPr algn="jus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Drugs retained in the liver at the time of death could be redistributed via the hepatic veins to the inferior vena cava and then into the right cardiac chambers and pulmonary vessels or to peripheral venous blood.</a:t>
            </a:r>
          </a:p>
          <a:p>
            <a:pPr algn="jus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One of the results of this redistribution is the decrease in drug concentrations in hepatic lobes but this process is not as intense and early as redistribution from the lungs.</a:t>
            </a:r>
          </a:p>
          <a:p>
            <a:pPr algn="jus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Secondly, drugs could be redistributed directly into adjacent organs. The anatomical relationships of the human liver that are relevant to </a:t>
            </a: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PMR</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are with the stomach, the pylorus, the proximal duodenum, and the gall bladder, but this is not as important as the redistribution via the hepatic vessels.</a:t>
            </a:r>
          </a:p>
        </p:txBody>
      </p:sp>
    </p:spTree>
    <p:extLst>
      <p:ext uri="{BB962C8B-B14F-4D97-AF65-F5344CB8AC3E}">
        <p14:creationId xmlns:p14="http://schemas.microsoft.com/office/powerpoint/2010/main" val="3978950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82D0D-16EB-46EE-B109-4EE0332D1A0D}"/>
              </a:ext>
            </a:extLst>
          </p:cNvPr>
          <p:cNvSpPr>
            <a:spLocks noGrp="1"/>
          </p:cNvSpPr>
          <p:nvPr>
            <p:ph type="title"/>
          </p:nvPr>
        </p:nvSpPr>
        <p:spPr>
          <a:xfrm>
            <a:off x="819150" y="275430"/>
            <a:ext cx="10515600" cy="811213"/>
          </a:xfrm>
        </p:spPr>
        <p:txBody>
          <a:bodyPr/>
          <a:lstStyle/>
          <a:p>
            <a:pPr algn="ct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Redistribution from the myocardium</a:t>
            </a:r>
          </a:p>
        </p:txBody>
      </p:sp>
      <p:sp>
        <p:nvSpPr>
          <p:cNvPr id="3" name="Content Placeholder 2">
            <a:extLst>
              <a:ext uri="{FF2B5EF4-FFF2-40B4-BE49-F238E27FC236}">
                <a16:creationId xmlns:a16="http://schemas.microsoft.com/office/drawing/2014/main" id="{65B4F8AB-5F2F-45AE-9CA9-C57460C93EC8}"/>
              </a:ext>
            </a:extLst>
          </p:cNvPr>
          <p:cNvSpPr>
            <a:spLocks noGrp="1"/>
          </p:cNvSpPr>
          <p:nvPr>
            <p:ph idx="1"/>
          </p:nvPr>
        </p:nvSpPr>
        <p:spPr>
          <a:xfrm>
            <a:off x="419100" y="1087436"/>
            <a:ext cx="11353800" cy="5180807"/>
          </a:xfrm>
        </p:spPr>
        <p:txBody>
          <a:bodyPr>
            <a:normAutofit lnSpcReduction="10000"/>
          </a:bodyPr>
          <a:lstStyle/>
          <a:p>
            <a:pPr algn="just">
              <a:spcBef>
                <a:spcPts val="6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the living, many cardiac drugs are concentrated in the myocardium. E.g. Digoxin, calcium channel blockers and quinidine, but drugs are rapidly redistributed into cardiac blood, in which concentrations rise dramatically. A moderate increase has also often been described in the subclavian venous blood, which cannot, for this reason, be considered as a peripheral blood specimen.</a:t>
            </a:r>
          </a:p>
          <a:p>
            <a:pPr algn="just">
              <a:spcBef>
                <a:spcPts val="6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Such redistribution from the myocardium into heart blood has also been described for other drugs such as morphine; amphetamine; methamphetamine; propoxyphene and </a:t>
            </a:r>
            <a:r>
              <a:rPr lang="en-US" sz="24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norpropoxyphene</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imipramine and desipramine; and amitriptyline, doxepin, maprotiline, and metoprolol.</a:t>
            </a:r>
          </a:p>
          <a:p>
            <a:pPr algn="just">
              <a:spcBef>
                <a:spcPts val="600"/>
              </a:spcBef>
              <a:spcAft>
                <a:spcPts val="600"/>
              </a:spcAft>
              <a:buFont typeface="Wingdings" panose="05000000000000000000" pitchFamily="2" charset="2"/>
              <a:buChar char="ü"/>
            </a:pP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Concentration increase observed in cardiac blood may result from redistribution from the stomach, lungs, or liver, proof of redistribution from the myocardium as the primary mechanism responsible for this increase would be demonstrated by higher concentrations of the drug in both the left and right cardiac chambers.</a:t>
            </a:r>
          </a:p>
        </p:txBody>
      </p:sp>
    </p:spTree>
    <p:extLst>
      <p:ext uri="{BB962C8B-B14F-4D97-AF65-F5344CB8AC3E}">
        <p14:creationId xmlns:p14="http://schemas.microsoft.com/office/powerpoint/2010/main" val="1720974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1660</Words>
  <Application>Microsoft Office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Postmortem Redistribution (PMR)</vt:lpstr>
      <vt:lpstr>Postmortem Redistribution (PMR)</vt:lpstr>
      <vt:lpstr>PowerPoint Presentation</vt:lpstr>
      <vt:lpstr>PowerPoint Presentation</vt:lpstr>
      <vt:lpstr>PowerPoint Presentation</vt:lpstr>
      <vt:lpstr>Redistribution from the lungs</vt:lpstr>
      <vt:lpstr>PowerPoint Presentation</vt:lpstr>
      <vt:lpstr>Redistribution from the liver</vt:lpstr>
      <vt:lpstr>Redistribution from the myocardium</vt:lpstr>
      <vt:lpstr>Redistribution into body fat</vt:lpstr>
      <vt:lpstr>Pharmacokinetics of Drugs</vt:lpstr>
      <vt:lpstr>Absorption &amp; Redistribution</vt:lpstr>
      <vt:lpstr>Practical consequences in forensic toxicology</vt:lpstr>
      <vt:lpstr>Practical consequences in forensic toxicology</vt:lpstr>
      <vt:lpstr>Practical consequences in forensic toxicology</vt:lpstr>
      <vt:lpstr>Practical consequences in forensic toxicology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Postmortem Redistribution (PMR)</dc:title>
  <dc:creator>Syed Muhammad Ashhad Halimi</dc:creator>
  <cp:lastModifiedBy>S. Muhammad Ashhad Halimi</cp:lastModifiedBy>
  <cp:revision>49</cp:revision>
  <dcterms:created xsi:type="dcterms:W3CDTF">2018-09-30T04:27:54Z</dcterms:created>
  <dcterms:modified xsi:type="dcterms:W3CDTF">2020-03-18T07:12:30Z</dcterms:modified>
</cp:coreProperties>
</file>